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73" r:id="rId2"/>
    <p:sldId id="277" r:id="rId3"/>
    <p:sldId id="282" r:id="rId4"/>
    <p:sldId id="283" r:id="rId5"/>
    <p:sldId id="274" r:id="rId6"/>
    <p:sldId id="276" r:id="rId7"/>
    <p:sldId id="275" r:id="rId8"/>
    <p:sldId id="284" r:id="rId9"/>
    <p:sldId id="27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D932A-9D17-4A83-827A-4D2B5943D208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7F6BF-2C84-46D8-BF5A-C107108C0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D893C-C32D-4C4A-8D88-F80FC8DB448C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5D9FF-C531-4E28-A804-82EAC4CE5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5D9FF-C531-4E28-A804-82EAC4CE5E3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3D067D4-5F20-43A2-9727-0110D6F3CB8D}" type="datetime1">
              <a:rPr lang="ru-RU" smtClean="0"/>
              <a:pPr/>
              <a:t>30.10.2015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1ECFF0-4790-4443-8AC9-AE9B551DB5AD}" type="datetime1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42CAB-B3BE-4AA4-B118-BBBCFD0F9341}" type="datetime1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1E099-F7E5-46DC-A512-530B9FDD0129}" type="datetime1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E18CFFF-905F-4D0D-8990-801CF502441D}" type="datetime1">
              <a:rPr lang="ru-RU" smtClean="0"/>
              <a:pPr/>
              <a:t>30.10.2015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89ED56-4493-4B4C-9348-1EC60D8A4002}" type="datetime1">
              <a:rPr lang="ru-RU" smtClean="0"/>
              <a:pPr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90EC4-FA6C-41D8-8E28-3B90FE0FD2F7}" type="datetime1">
              <a:rPr lang="ru-RU" smtClean="0"/>
              <a:pPr/>
              <a:t>30.10.2015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18893-7CA8-4E1C-9D05-655D842FEA94}" type="datetime1">
              <a:rPr lang="ru-RU" smtClean="0"/>
              <a:pPr/>
              <a:t>30.10.2015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15BAE-E979-4EE0-9E88-AA51DA6E3869}" type="datetime1">
              <a:rPr lang="ru-RU" smtClean="0"/>
              <a:pPr/>
              <a:t>30.10.2015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0A3F41F-3A79-4E6D-9ECE-FC159D5DD7DE}" type="datetime1">
              <a:rPr lang="ru-RU" smtClean="0"/>
              <a:pPr/>
              <a:t>30.10.2015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7DB5EA7-7DE6-4070-8FC8-7C541B801199}" type="datetime1">
              <a:rPr lang="ru-RU" smtClean="0"/>
              <a:pPr/>
              <a:t>30.10.2015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51F5C3B-431F-4E8A-95F8-F6CE41535D37}" type="datetime1">
              <a:rPr lang="ru-RU" smtClean="0"/>
              <a:pPr/>
              <a:t>30.10.2015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F:\&#1069;&#1087;&#1080;&#1075;&#1088;&#1072;&#1092;%20&#1091;&#1088;&#1086;&#1082;&#1072;.%20&#1055;&#1080;&#1083;&#1102;&#1075;&#1072;%20&#1045;.&#1053;\&#1052;&#1077;&#1085;&#1103;%20&#1073;&#1100;&#1102;&#1090;%20&#1088;&#1086;&#1076;&#1080;&#1090;&#1077;&#1083;&#1080;%20(online-video-cutter.com).mp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75026"/>
            <a:ext cx="87129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Открытый районный педагогический фестиваль «Приёмы педагогической техники – 2015»</a:t>
            </a:r>
            <a:endParaRPr lang="ru-RU" sz="1600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340768"/>
            <a:ext cx="80724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Эпиграф урока – один из приёмов педагогической техники.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2739" y="4875619"/>
            <a:ext cx="561978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Пилюга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Евгения Николаевна,</a:t>
            </a:r>
          </a:p>
          <a:p>
            <a:pPr algn="r">
              <a:spcBef>
                <a:spcPct val="5000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r">
              <a:spcBef>
                <a:spcPct val="5000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МБОУ лицея №3 г. Светлограда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95747" y="6345324"/>
            <a:ext cx="944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2015г.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24744"/>
            <a:ext cx="8352928" cy="3744416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«Незнающие пусть научатся, </a:t>
            </a:r>
          </a:p>
          <a:p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знающие вспомнят ещё раз» 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41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404664"/>
            <a:ext cx="8640960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     </a:t>
            </a:r>
            <a:r>
              <a:rPr lang="ru-RU" sz="3200" b="1" i="1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Эпиграф</a:t>
            </a:r>
            <a:r>
              <a:rPr lang="ru-RU" sz="3200" b="1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32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- это отрывок из текста, несущий определенную дидактически - воспитательную и познавательную нагрузку, с помощью которого можно раскрыть новую тему, помочь усвоению материала, привлечь школьников к изучаемой проблеме.</a:t>
            </a:r>
            <a:endParaRPr lang="ru-RU" sz="32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005064"/>
            <a:ext cx="8640960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Цель эпиграфа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 – не только отразить суть, лейтмотив урока, но и мобилизовать ученика, привлечь его внимание, усилить его мотивацию.</a:t>
            </a:r>
            <a:endParaRPr lang="ru-RU" sz="3200" dirty="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5816" y="5805264"/>
            <a:ext cx="6048672" cy="792088"/>
          </a:xfrm>
          <a:prstGeom prst="rect">
            <a:avLst/>
          </a:prstGeom>
          <a:solidFill>
            <a:schemeClr val="tx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Строки из классики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3933056"/>
            <a:ext cx="5976664" cy="936104"/>
          </a:xfrm>
          <a:prstGeom prst="rect">
            <a:avLst/>
          </a:prstGeom>
          <a:solidFill>
            <a:schemeClr val="tx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Высказывания о творчестве писателей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1052736"/>
            <a:ext cx="6120680" cy="792088"/>
          </a:xfrm>
          <a:prstGeom prst="rect">
            <a:avLst/>
          </a:prstGeom>
          <a:solidFill>
            <a:schemeClr val="tx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Пословицы и поговорки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>
            <a:endCxn id="5" idx="1"/>
          </p:cNvCxnSpPr>
          <p:nvPr/>
        </p:nvCxnSpPr>
        <p:spPr>
          <a:xfrm flipV="1">
            <a:off x="1403648" y="1448780"/>
            <a:ext cx="1440160" cy="226825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9" idx="1"/>
          </p:cNvCxnSpPr>
          <p:nvPr/>
        </p:nvCxnSpPr>
        <p:spPr>
          <a:xfrm flipV="1">
            <a:off x="1187624" y="2420888"/>
            <a:ext cx="1656184" cy="139577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3" idx="1"/>
          </p:cNvCxnSpPr>
          <p:nvPr/>
        </p:nvCxnSpPr>
        <p:spPr>
          <a:xfrm>
            <a:off x="1187624" y="3645024"/>
            <a:ext cx="1728192" cy="255628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843808" y="1916832"/>
            <a:ext cx="6120680" cy="1008112"/>
          </a:xfrm>
          <a:prstGeom prst="rect">
            <a:avLst/>
          </a:prstGeom>
          <a:solidFill>
            <a:schemeClr val="tx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Мудрые мысли о человеке, обществе, природе и т.д.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43808" y="2996952"/>
            <a:ext cx="6120680" cy="936104"/>
          </a:xfrm>
          <a:prstGeom prst="rect">
            <a:avLst/>
          </a:prstGeom>
          <a:solidFill>
            <a:schemeClr val="tx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Выдержки из лингвистических заметок учёных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87824" y="4869160"/>
            <a:ext cx="5976664" cy="1008112"/>
          </a:xfrm>
          <a:prstGeom prst="rect">
            <a:avLst/>
          </a:prstGeom>
          <a:solidFill>
            <a:schemeClr val="tx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Высказывания  писателей о языке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 стрелкой 22"/>
          <p:cNvCxnSpPr>
            <a:endCxn id="12" idx="1"/>
          </p:cNvCxnSpPr>
          <p:nvPr/>
        </p:nvCxnSpPr>
        <p:spPr>
          <a:xfrm flipV="1">
            <a:off x="1331640" y="3465004"/>
            <a:ext cx="1512168" cy="2520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4" idx="1"/>
          </p:cNvCxnSpPr>
          <p:nvPr/>
        </p:nvCxnSpPr>
        <p:spPr>
          <a:xfrm>
            <a:off x="1259632" y="3717032"/>
            <a:ext cx="1728192" cy="68407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4" idx="1"/>
          </p:cNvCxnSpPr>
          <p:nvPr/>
        </p:nvCxnSpPr>
        <p:spPr>
          <a:xfrm>
            <a:off x="1259632" y="3717032"/>
            <a:ext cx="1728192" cy="165618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323528" y="908720"/>
            <a:ext cx="1296144" cy="5688632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эпиграф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23528" y="116632"/>
            <a:ext cx="8820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«Незнающие пусть научатся, а знающие вспомнят ещё раз»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820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«Незнающие пусть научатся, а знающие вспомнят ещё раз»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692696"/>
            <a:ext cx="7272808" cy="864096"/>
          </a:xfrm>
          <a:prstGeom prst="rect">
            <a:avLst/>
          </a:prstGeom>
          <a:solidFill>
            <a:schemeClr val="tx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Схема работы с эпиграфом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844824"/>
            <a:ext cx="35283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 </a:t>
            </a:r>
            <a:r>
              <a:rPr lang="ru-RU" sz="2800" b="1" dirty="0" smtClean="0"/>
              <a:t>Чтение эпиграфа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1844824"/>
            <a:ext cx="37444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Обсуждение эпиграфа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636912"/>
            <a:ext cx="3816424" cy="3960440"/>
          </a:xfrm>
          <a:prstGeom prst="rect">
            <a:avLst/>
          </a:prstGeom>
          <a:solidFill>
            <a:schemeClr val="tx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  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Читать может учитель или подготовленный ученик. Выразительно, акцентируя внимание на тех словах, которые помогут раскрыть смысл высказывания.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2636912"/>
            <a:ext cx="4464496" cy="3960440"/>
          </a:xfrm>
          <a:prstGeom prst="rect">
            <a:avLst/>
          </a:prstGeom>
          <a:solidFill>
            <a:schemeClr val="tx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644008" y="3053277"/>
            <a:ext cx="43204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    П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редлагается осмыслить текст, подумать, как он связан с темой урока, почему именно эти слова являются главными на данном уроке? Окончательные ответы на эти вопросы формулируются в конце урока.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1484784"/>
            <a:ext cx="792088" cy="5184576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2этапа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820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«Незнающие пусть научатся, а знающие вспомнят ещё раз»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052736"/>
            <a:ext cx="8280920" cy="4752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ts val="1200"/>
              </a:spcBef>
              <a:spcAft>
                <a:spcPts val="120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Предмет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. Окружающий мир</a:t>
            </a:r>
            <a:endParaRPr lang="ru-RU" sz="1600" dirty="0" smtClean="0">
              <a:solidFill>
                <a:schemeClr val="bg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ts val="1200"/>
              </a:spcBef>
              <a:spcAft>
                <a:spcPts val="120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Тема урока. 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Польза овощей и фруктов.</a:t>
            </a:r>
            <a:endParaRPr lang="ru-RU" sz="1600" dirty="0" smtClean="0">
              <a:solidFill>
                <a:schemeClr val="bg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ts val="1200"/>
              </a:spcBef>
              <a:spcAft>
                <a:spcPts val="120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Эпиграф.   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«Таблетки растут на ветке, </a:t>
            </a:r>
            <a:endParaRPr lang="ru-RU" sz="1600" dirty="0" smtClean="0">
              <a:solidFill>
                <a:schemeClr val="bg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ts val="1200"/>
              </a:spcBef>
              <a:spcAft>
                <a:spcPts val="1200"/>
              </a:spcAft>
            </a:pP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                    Таблетки растут на грядке».</a:t>
            </a:r>
            <a:endParaRPr lang="ru-RU" sz="4000" dirty="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292080" y="-3103941"/>
            <a:ext cx="5395888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571480"/>
            <a:ext cx="83582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latin typeface="+mj-lt"/>
            </a:endParaRPr>
          </a:p>
          <a:p>
            <a:endParaRPr lang="ru-RU" sz="3200" b="1" dirty="0" smtClean="0">
              <a:latin typeface="+mj-lt"/>
            </a:endParaRPr>
          </a:p>
          <a:p>
            <a:endParaRPr lang="ru-RU" sz="3200" b="1" dirty="0" smtClean="0">
              <a:latin typeface="+mj-lt"/>
            </a:endParaRPr>
          </a:p>
          <a:p>
            <a:r>
              <a:rPr lang="ru-RU" sz="3200" b="1" dirty="0" smtClean="0">
                <a:latin typeface="+mj-lt"/>
              </a:rPr>
              <a:t>"Мы слишком часто даем детям ответы, которые надо выучить, а не   ставим перед ними проблемы, которые надо решить”.</a:t>
            </a:r>
            <a:endParaRPr lang="ru-RU" sz="3200" dirty="0" smtClean="0">
              <a:latin typeface="+mj-lt"/>
            </a:endParaRPr>
          </a:p>
          <a:p>
            <a:r>
              <a:rPr lang="ru-RU" sz="3200" b="1" dirty="0" smtClean="0">
                <a:latin typeface="+mj-lt"/>
              </a:rPr>
              <a:t>                                                                                                          Роджер Левин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Меня бьют родители (online-video-cutter.com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9552" y="836712"/>
            <a:ext cx="8208912" cy="518457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62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648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«Незнающие пусть научатся, а знающие вспомнят ещё раз»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196752"/>
            <a:ext cx="8352928" cy="4824536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fontAlgn="base">
              <a:spcBef>
                <a:spcPts val="1200"/>
              </a:spcBef>
              <a:spcAft>
                <a:spcPts val="1200"/>
              </a:spcAft>
            </a:pPr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Ребёнок – </a:t>
            </a:r>
            <a:r>
              <a:rPr lang="ru-RU" sz="40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кувшин</a:t>
            </a:r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который надо </a:t>
            </a:r>
            <a:r>
              <a:rPr lang="ru-RU" sz="40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наполнить</a:t>
            </a:r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а </a:t>
            </a:r>
            <a:r>
              <a:rPr lang="ru-RU" sz="40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лампада</a:t>
            </a:r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которую надо </a:t>
            </a:r>
            <a:r>
              <a:rPr lang="ru-RU" sz="40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зажечь.</a:t>
            </a:r>
          </a:p>
          <a:p>
            <a:pPr lvl="0" algn="r" fontAlgn="base">
              <a:spcBef>
                <a:spcPts val="12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Средневековые гуманисты</a:t>
            </a:r>
          </a:p>
        </p:txBody>
      </p:sp>
    </p:spTree>
    <p:extLst>
      <p:ext uri="{BB962C8B-B14F-4D97-AF65-F5344CB8AC3E}">
        <p14:creationId xmlns="" xmlns:p14="http://schemas.microsoft.com/office/powerpoint/2010/main" val="269590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898</TotalTime>
  <Words>297</Words>
  <Application>Microsoft Office PowerPoint</Application>
  <PresentationFormat>Экран (4:3)</PresentationFormat>
  <Paragraphs>58</Paragraphs>
  <Slides>9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128</cp:revision>
  <dcterms:modified xsi:type="dcterms:W3CDTF">2015-10-30T10:04:23Z</dcterms:modified>
</cp:coreProperties>
</file>